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58" r:id="rId2"/>
    <p:sldId id="369" r:id="rId3"/>
    <p:sldId id="368" r:id="rId4"/>
    <p:sldId id="371" r:id="rId5"/>
    <p:sldId id="370" r:id="rId6"/>
    <p:sldId id="373" r:id="rId7"/>
    <p:sldId id="372" r:id="rId8"/>
    <p:sldId id="374" r:id="rId9"/>
    <p:sldId id="376" r:id="rId10"/>
    <p:sldId id="377" r:id="rId11"/>
    <p:sldId id="357" r:id="rId12"/>
    <p:sldId id="382" r:id="rId13"/>
    <p:sldId id="356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00E5D945-C151-0C4D-91A5-6F57C71F26D2}">
          <p14:sldIdLst>
            <p14:sldId id="358"/>
            <p14:sldId id="369"/>
            <p14:sldId id="368"/>
            <p14:sldId id="371"/>
            <p14:sldId id="370"/>
            <p14:sldId id="373"/>
            <p14:sldId id="372"/>
            <p14:sldId id="374"/>
            <p14:sldId id="376"/>
            <p14:sldId id="377"/>
            <p14:sldId id="357"/>
            <p14:sldId id="382"/>
            <p14:sldId id="356"/>
          </p14:sldIdLst>
        </p14:section>
        <p14:section name="Templates" id="{2D509AC4-E834-AA48-8342-F091A07979E1}">
          <p14:sldIdLst/>
        </p14:section>
        <p14:section name="Graphic Assets" id="{C2B77DE5-4D48-D642-8D0E-1E616218605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48" userDrawn="1">
          <p15:clr>
            <a:srgbClr val="A4A3A4"/>
          </p15:clr>
        </p15:guide>
        <p15:guide id="11" orient="horz" pos="3832">
          <p15:clr>
            <a:srgbClr val="A4A3A4"/>
          </p15:clr>
        </p15:guide>
        <p15:guide id="12" orient="horz" pos="386">
          <p15:clr>
            <a:srgbClr val="A4A3A4"/>
          </p15:clr>
        </p15:guide>
        <p15:guide id="13" orient="horz" pos="1008" userDrawn="1">
          <p15:clr>
            <a:srgbClr val="A4A3A4"/>
          </p15:clr>
        </p15:guide>
        <p15:guide id="14" pos="383" userDrawn="1">
          <p15:clr>
            <a:srgbClr val="A4A3A4"/>
          </p15:clr>
        </p15:guide>
        <p15:guide id="15" pos="7319" userDrawn="1">
          <p15:clr>
            <a:srgbClr val="A4A3A4"/>
          </p15:clr>
        </p15:guide>
        <p15:guide id="16" orient="horz" pos="4108">
          <p15:clr>
            <a:srgbClr val="A4A3A4"/>
          </p15:clr>
        </p15:guide>
        <p15:guide id="17" orient="horz" pos="918">
          <p15:clr>
            <a:srgbClr val="A4A3A4"/>
          </p15:clr>
        </p15:guide>
        <p15:guide id="18" orient="horz" pos="1101">
          <p15:clr>
            <a:srgbClr val="A4A3A4"/>
          </p15:clr>
        </p15:guide>
        <p15:guide id="19" orient="horz" pos="417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7F"/>
    <a:srgbClr val="FFC72C"/>
    <a:srgbClr val="0230AD"/>
    <a:srgbClr val="000B5D"/>
    <a:srgbClr val="032750"/>
    <a:srgbClr val="148DD9"/>
    <a:srgbClr val="81B3E4"/>
    <a:srgbClr val="158BD1"/>
    <a:srgbClr val="92C1E9"/>
    <a:srgbClr val="9CC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4" autoAdjust="0"/>
    <p:restoredTop sz="78010" autoAdjust="0"/>
  </p:normalViewPr>
  <p:slideViewPr>
    <p:cSldViewPr snapToGrid="0">
      <p:cViewPr>
        <p:scale>
          <a:sx n="82" d="100"/>
          <a:sy n="82" d="100"/>
        </p:scale>
        <p:origin x="344" y="24"/>
      </p:cViewPr>
      <p:guideLst>
        <p:guide orient="horz" pos="147"/>
        <p:guide orient="horz" pos="3897"/>
        <p:guide orient="horz" pos="546"/>
        <p:guide orient="horz" pos="738"/>
        <p:guide orient="horz" pos="4319"/>
        <p:guide orient="horz" pos="1248"/>
        <p:guide orient="horz" pos="3832"/>
        <p:guide orient="horz" pos="386"/>
        <p:guide orient="horz" pos="1008"/>
        <p:guide pos="383"/>
        <p:guide pos="7319"/>
        <p:guide orient="horz" pos="4108"/>
        <p:guide orient="horz" pos="918"/>
        <p:guide orient="horz" pos="1101"/>
        <p:guide orient="horz" pos="417"/>
        <p:guide orient="horz" pos="3772"/>
        <p:guide pos="7318"/>
        <p:guide pos="3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17576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Arial"/>
              </a:rPr>
              <a:t>Presentation Title</a:t>
            </a:r>
            <a:endParaRPr lang="en-US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2016.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Arial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</a:lstStyle>
          <a:p>
            <a:r>
              <a:rPr lang="en-US" dirty="0" smtClean="0"/>
              <a:t>Copyright </a:t>
            </a:r>
            <a:r>
              <a:rPr lang="en-US" dirty="0" err="1" smtClean="0"/>
              <a:t>Salesforce</a:t>
            </a:r>
            <a:r>
              <a:rPr lang="en-US" dirty="0" smtClean="0"/>
              <a:t>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Arial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6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317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6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4700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0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0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1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 smtClean="0"/>
              <a:t>Name and Title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accent1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0"/>
            <a:ext cx="12188824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" y="-50801"/>
            <a:ext cx="12188824" cy="138545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pic>
        <p:nvPicPr>
          <p:cNvPr id="10" name="Picture 9" descr="2015sf_Connections_logo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9" y="596900"/>
            <a:ext cx="2724741" cy="79119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Style Quote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 rot="16200000">
            <a:off x="3370491" y="-412211"/>
            <a:ext cx="4858602" cy="7618920"/>
          </a:xfrm>
          <a:custGeom>
            <a:avLst/>
            <a:gdLst>
              <a:gd name="connsiteX0" fmla="*/ 4858602 w 4858602"/>
              <a:gd name="connsiteY0" fmla="*/ 217181 h 6429193"/>
              <a:gd name="connsiteX1" fmla="*/ 4858602 w 4858602"/>
              <a:gd name="connsiteY1" fmla="*/ 6356411 h 6429193"/>
              <a:gd name="connsiteX2" fmla="*/ 4785820 w 4858602"/>
              <a:gd name="connsiteY2" fmla="*/ 6429193 h 6429193"/>
              <a:gd name="connsiteX3" fmla="*/ 72782 w 4858602"/>
              <a:gd name="connsiteY3" fmla="*/ 6429193 h 6429193"/>
              <a:gd name="connsiteX4" fmla="*/ 0 w 4858602"/>
              <a:gd name="connsiteY4" fmla="*/ 6356411 h 6429193"/>
              <a:gd name="connsiteX5" fmla="*/ 0 w 4858602"/>
              <a:gd name="connsiteY5" fmla="*/ 217181 h 6429193"/>
              <a:gd name="connsiteX6" fmla="*/ 72782 w 4858602"/>
              <a:gd name="connsiteY6" fmla="*/ 144399 h 6429193"/>
              <a:gd name="connsiteX7" fmla="*/ 2258762 w 4858602"/>
              <a:gd name="connsiteY7" fmla="*/ 144399 h 6429193"/>
              <a:gd name="connsiteX8" fmla="*/ 2430889 w 4858602"/>
              <a:gd name="connsiteY8" fmla="*/ 0 h 6429193"/>
              <a:gd name="connsiteX9" fmla="*/ 2603015 w 4858602"/>
              <a:gd name="connsiteY9" fmla="*/ 144399 h 6429193"/>
              <a:gd name="connsiteX10" fmla="*/ 4785820 w 4858602"/>
              <a:gd name="connsiteY10" fmla="*/ 144399 h 6429193"/>
              <a:gd name="connsiteX11" fmla="*/ 4858602 w 4858602"/>
              <a:gd name="connsiteY11" fmla="*/ 217181 h 6429193"/>
              <a:gd name="connsiteX0" fmla="*/ 4858602 w 4858602"/>
              <a:gd name="connsiteY0" fmla="*/ 280306 h 6492318"/>
              <a:gd name="connsiteX1" fmla="*/ 4858602 w 4858602"/>
              <a:gd name="connsiteY1" fmla="*/ 6419536 h 6492318"/>
              <a:gd name="connsiteX2" fmla="*/ 4785820 w 4858602"/>
              <a:gd name="connsiteY2" fmla="*/ 6492318 h 6492318"/>
              <a:gd name="connsiteX3" fmla="*/ 72782 w 4858602"/>
              <a:gd name="connsiteY3" fmla="*/ 6492318 h 6492318"/>
              <a:gd name="connsiteX4" fmla="*/ 0 w 4858602"/>
              <a:gd name="connsiteY4" fmla="*/ 6419536 h 6492318"/>
              <a:gd name="connsiteX5" fmla="*/ 0 w 4858602"/>
              <a:gd name="connsiteY5" fmla="*/ 280306 h 6492318"/>
              <a:gd name="connsiteX6" fmla="*/ 72782 w 4858602"/>
              <a:gd name="connsiteY6" fmla="*/ 207524 h 6492318"/>
              <a:gd name="connsiteX7" fmla="*/ 2258762 w 4858602"/>
              <a:gd name="connsiteY7" fmla="*/ 207524 h 6492318"/>
              <a:gd name="connsiteX8" fmla="*/ 2409722 w 4858602"/>
              <a:gd name="connsiteY8" fmla="*/ 0 h 6492318"/>
              <a:gd name="connsiteX9" fmla="*/ 2603015 w 4858602"/>
              <a:gd name="connsiteY9" fmla="*/ 207524 h 6492318"/>
              <a:gd name="connsiteX10" fmla="*/ 4785820 w 4858602"/>
              <a:gd name="connsiteY10" fmla="*/ 207524 h 6492318"/>
              <a:gd name="connsiteX11" fmla="*/ 4858602 w 4858602"/>
              <a:gd name="connsiteY11" fmla="*/ 280306 h 649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8602" h="6492318">
                <a:moveTo>
                  <a:pt x="4858602" y="280306"/>
                </a:moveTo>
                <a:lnTo>
                  <a:pt x="4858602" y="6419536"/>
                </a:lnTo>
                <a:cubicBezTo>
                  <a:pt x="4858602" y="6459732"/>
                  <a:pt x="4826016" y="6492318"/>
                  <a:pt x="4785820" y="6492318"/>
                </a:cubicBezTo>
                <a:lnTo>
                  <a:pt x="72782" y="6492318"/>
                </a:lnTo>
                <a:cubicBezTo>
                  <a:pt x="32586" y="6492318"/>
                  <a:pt x="0" y="6459732"/>
                  <a:pt x="0" y="6419536"/>
                </a:cubicBezTo>
                <a:lnTo>
                  <a:pt x="0" y="280306"/>
                </a:lnTo>
                <a:cubicBezTo>
                  <a:pt x="0" y="240110"/>
                  <a:pt x="32586" y="207524"/>
                  <a:pt x="72782" y="207524"/>
                </a:cubicBezTo>
                <a:lnTo>
                  <a:pt x="2258762" y="207524"/>
                </a:lnTo>
                <a:lnTo>
                  <a:pt x="2409722" y="0"/>
                </a:lnTo>
                <a:lnTo>
                  <a:pt x="2603015" y="207524"/>
                </a:lnTo>
                <a:lnTo>
                  <a:pt x="4785820" y="207524"/>
                </a:lnTo>
                <a:cubicBezTo>
                  <a:pt x="4826016" y="207524"/>
                  <a:pt x="4858602" y="240110"/>
                  <a:pt x="4858602" y="280306"/>
                </a:cubicBezTo>
                <a:close/>
              </a:path>
            </a:pathLst>
          </a:custGeom>
          <a:solidFill>
            <a:srgbClr val="148DD9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solidFill>
                <a:srgbClr val="00A1E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8038127" y="1090084"/>
            <a:ext cx="1457526" cy="1259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355078" y="1058334"/>
            <a:ext cx="1457526" cy="125941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39890" y="1505287"/>
            <a:ext cx="6720126" cy="4294380"/>
          </a:xfrm>
        </p:spPr>
        <p:txBody>
          <a:bodyPr anchor="t" anchorCtr="0">
            <a:normAutofit/>
          </a:bodyPr>
          <a:lstStyle>
            <a:lvl1pPr algn="l">
              <a:defRPr sz="3700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Styl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9"/>
          <p:cNvSpPr>
            <a:spLocks noChangeArrowheads="1"/>
          </p:cNvSpPr>
          <p:nvPr/>
        </p:nvSpPr>
        <p:spPr bwMode="auto">
          <a:xfrm rot="16200000">
            <a:off x="5033963" y="3305175"/>
            <a:ext cx="358775" cy="244475"/>
          </a:xfrm>
          <a:prstGeom prst="triangle">
            <a:avLst>
              <a:gd name="adj" fmla="val 50000"/>
            </a:avLst>
          </a:prstGeom>
          <a:solidFill>
            <a:schemeClr val="bg2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700" dirty="0">
              <a:latin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  <p:sp>
        <p:nvSpPr>
          <p:cNvPr id="16" name="Isosceles Triangle 4"/>
          <p:cNvSpPr/>
          <p:nvPr userDrawn="1"/>
        </p:nvSpPr>
        <p:spPr>
          <a:xfrm rot="16200000">
            <a:off x="3381075" y="-369878"/>
            <a:ext cx="4858602" cy="7618920"/>
          </a:xfrm>
          <a:custGeom>
            <a:avLst/>
            <a:gdLst>
              <a:gd name="connsiteX0" fmla="*/ 4858602 w 4858602"/>
              <a:gd name="connsiteY0" fmla="*/ 217181 h 6429193"/>
              <a:gd name="connsiteX1" fmla="*/ 4858602 w 4858602"/>
              <a:gd name="connsiteY1" fmla="*/ 6356411 h 6429193"/>
              <a:gd name="connsiteX2" fmla="*/ 4785820 w 4858602"/>
              <a:gd name="connsiteY2" fmla="*/ 6429193 h 6429193"/>
              <a:gd name="connsiteX3" fmla="*/ 72782 w 4858602"/>
              <a:gd name="connsiteY3" fmla="*/ 6429193 h 6429193"/>
              <a:gd name="connsiteX4" fmla="*/ 0 w 4858602"/>
              <a:gd name="connsiteY4" fmla="*/ 6356411 h 6429193"/>
              <a:gd name="connsiteX5" fmla="*/ 0 w 4858602"/>
              <a:gd name="connsiteY5" fmla="*/ 217181 h 6429193"/>
              <a:gd name="connsiteX6" fmla="*/ 72782 w 4858602"/>
              <a:gd name="connsiteY6" fmla="*/ 144399 h 6429193"/>
              <a:gd name="connsiteX7" fmla="*/ 2258762 w 4858602"/>
              <a:gd name="connsiteY7" fmla="*/ 144399 h 6429193"/>
              <a:gd name="connsiteX8" fmla="*/ 2430889 w 4858602"/>
              <a:gd name="connsiteY8" fmla="*/ 0 h 6429193"/>
              <a:gd name="connsiteX9" fmla="*/ 2603015 w 4858602"/>
              <a:gd name="connsiteY9" fmla="*/ 144399 h 6429193"/>
              <a:gd name="connsiteX10" fmla="*/ 4785820 w 4858602"/>
              <a:gd name="connsiteY10" fmla="*/ 144399 h 6429193"/>
              <a:gd name="connsiteX11" fmla="*/ 4858602 w 4858602"/>
              <a:gd name="connsiteY11" fmla="*/ 217181 h 6429193"/>
              <a:gd name="connsiteX0" fmla="*/ 4858602 w 4858602"/>
              <a:gd name="connsiteY0" fmla="*/ 280306 h 6492318"/>
              <a:gd name="connsiteX1" fmla="*/ 4858602 w 4858602"/>
              <a:gd name="connsiteY1" fmla="*/ 6419536 h 6492318"/>
              <a:gd name="connsiteX2" fmla="*/ 4785820 w 4858602"/>
              <a:gd name="connsiteY2" fmla="*/ 6492318 h 6492318"/>
              <a:gd name="connsiteX3" fmla="*/ 72782 w 4858602"/>
              <a:gd name="connsiteY3" fmla="*/ 6492318 h 6492318"/>
              <a:gd name="connsiteX4" fmla="*/ 0 w 4858602"/>
              <a:gd name="connsiteY4" fmla="*/ 6419536 h 6492318"/>
              <a:gd name="connsiteX5" fmla="*/ 0 w 4858602"/>
              <a:gd name="connsiteY5" fmla="*/ 280306 h 6492318"/>
              <a:gd name="connsiteX6" fmla="*/ 72782 w 4858602"/>
              <a:gd name="connsiteY6" fmla="*/ 207524 h 6492318"/>
              <a:gd name="connsiteX7" fmla="*/ 2258762 w 4858602"/>
              <a:gd name="connsiteY7" fmla="*/ 207524 h 6492318"/>
              <a:gd name="connsiteX8" fmla="*/ 2409722 w 4858602"/>
              <a:gd name="connsiteY8" fmla="*/ 0 h 6492318"/>
              <a:gd name="connsiteX9" fmla="*/ 2603015 w 4858602"/>
              <a:gd name="connsiteY9" fmla="*/ 207524 h 6492318"/>
              <a:gd name="connsiteX10" fmla="*/ 4785820 w 4858602"/>
              <a:gd name="connsiteY10" fmla="*/ 207524 h 6492318"/>
              <a:gd name="connsiteX11" fmla="*/ 4858602 w 4858602"/>
              <a:gd name="connsiteY11" fmla="*/ 280306 h 649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58602" h="6492318">
                <a:moveTo>
                  <a:pt x="4858602" y="280306"/>
                </a:moveTo>
                <a:lnTo>
                  <a:pt x="4858602" y="6419536"/>
                </a:lnTo>
                <a:cubicBezTo>
                  <a:pt x="4858602" y="6459732"/>
                  <a:pt x="4826016" y="6492318"/>
                  <a:pt x="4785820" y="6492318"/>
                </a:cubicBezTo>
                <a:lnTo>
                  <a:pt x="72782" y="6492318"/>
                </a:lnTo>
                <a:cubicBezTo>
                  <a:pt x="32586" y="6492318"/>
                  <a:pt x="0" y="6459732"/>
                  <a:pt x="0" y="6419536"/>
                </a:cubicBezTo>
                <a:lnTo>
                  <a:pt x="0" y="280306"/>
                </a:lnTo>
                <a:cubicBezTo>
                  <a:pt x="0" y="240110"/>
                  <a:pt x="32586" y="207524"/>
                  <a:pt x="72782" y="207524"/>
                </a:cubicBezTo>
                <a:lnTo>
                  <a:pt x="2258762" y="207524"/>
                </a:lnTo>
                <a:lnTo>
                  <a:pt x="2409722" y="0"/>
                </a:lnTo>
                <a:lnTo>
                  <a:pt x="2603015" y="207524"/>
                </a:lnTo>
                <a:lnTo>
                  <a:pt x="4785820" y="207524"/>
                </a:lnTo>
                <a:cubicBezTo>
                  <a:pt x="4826016" y="207524"/>
                  <a:pt x="4858602" y="240110"/>
                  <a:pt x="4858602" y="280306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solidFill>
                <a:srgbClr val="00A1E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048711" y="1132417"/>
            <a:ext cx="1457526" cy="12594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365662" y="1100667"/>
            <a:ext cx="1457526" cy="125941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13970" y="1809749"/>
            <a:ext cx="6720124" cy="3989917"/>
          </a:xfrm>
        </p:spPr>
        <p:txBody>
          <a:bodyPr anchor="t" anchorCtr="0">
            <a:normAutofit/>
          </a:bodyPr>
          <a:lstStyle>
            <a:lvl1pPr algn="l">
              <a:defRPr sz="3700">
                <a:solidFill>
                  <a:srgbClr val="7C868D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527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/Photo 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499" y="1789684"/>
            <a:ext cx="7217833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0800000" flipH="1" flipV="1">
            <a:off x="4054475" y="1755071"/>
            <a:ext cx="47625" cy="606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78288" y="1780471"/>
            <a:ext cx="23812" cy="4270021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500" y="1789113"/>
            <a:ext cx="3272367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54264"/>
            <a:ext cx="12188825" cy="6816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" y="-50801"/>
            <a:ext cx="12188824" cy="138545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163264"/>
      </p:ext>
    </p:extLst>
  </p:cSld>
  <p:clrMapOvr>
    <a:masterClrMapping/>
  </p:clrMapOvr>
  <p:transition spd="med">
    <p:fade/>
  </p:transition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896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896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896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893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891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891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891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891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896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8556" y="2621108"/>
            <a:ext cx="3581400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621108"/>
            <a:ext cx="3581400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621108"/>
            <a:ext cx="3581400" cy="3112046"/>
          </a:xfrm>
        </p:spPr>
        <p:txBody>
          <a:bodyPr lIns="9144" rIns="9144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8556" y="1779151"/>
            <a:ext cx="358140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3712" y="1779151"/>
            <a:ext cx="358140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9823" y="1779151"/>
            <a:ext cx="358140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75945"/>
            <a:ext cx="3581400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75945"/>
            <a:ext cx="3581400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75945"/>
            <a:ext cx="3581400" cy="246221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220" y="1773238"/>
            <a:ext cx="3574919" cy="3190345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73238"/>
            <a:ext cx="3586678" cy="319034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5" y="1773238"/>
            <a:ext cx="3574919" cy="3190345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240447"/>
            <a:ext cx="3581400" cy="246221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240447"/>
            <a:ext cx="3581400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240447"/>
            <a:ext cx="3581400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69913" y="5109652"/>
            <a:ext cx="361188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293015" y="5109652"/>
            <a:ext cx="361188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8007033" y="5109652"/>
            <a:ext cx="361188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569913" y="5692775"/>
            <a:ext cx="2587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06775" y="5692775"/>
            <a:ext cx="2587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64263" y="5692775"/>
            <a:ext cx="2587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45563" y="5692775"/>
            <a:ext cx="2587625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69913" y="1773238"/>
            <a:ext cx="2604040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406206" y="1773238"/>
            <a:ext cx="2612606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64175" y="1773238"/>
            <a:ext cx="2604040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64175" y="5801346"/>
            <a:ext cx="2581507" cy="492443"/>
          </a:xfrm>
        </p:spPr>
        <p:txBody>
          <a:bodyPr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accent2">
                    <a:lumMod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69913" y="5801346"/>
            <a:ext cx="2581507" cy="49244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406206" y="5801346"/>
            <a:ext cx="2581507" cy="49244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8945222" y="1773238"/>
            <a:ext cx="2605832" cy="3813048"/>
          </a:xfrm>
        </p:spPr>
        <p:txBody>
          <a:bodyPr rtlCol="0">
            <a:noAutofit/>
          </a:bodyPr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8945222" y="5801346"/>
            <a:ext cx="2587752" cy="427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1261423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3204974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852768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 smtClean="0"/>
              <a:t>Name and Title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581520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Twitter and Email</a:t>
            </a:r>
          </a:p>
        </p:txBody>
      </p:sp>
      <p:grpSp>
        <p:nvGrpSpPr>
          <p:cNvPr id="18" name="Group 8"/>
          <p:cNvGrpSpPr>
            <a:grpSpLocks/>
          </p:cNvGrpSpPr>
          <p:nvPr userDrawn="1"/>
        </p:nvGrpSpPr>
        <p:grpSpPr bwMode="auto">
          <a:xfrm>
            <a:off x="-2378302" y="-1"/>
            <a:ext cx="15175122" cy="6858001"/>
            <a:chOff x="-2412938" y="-1"/>
            <a:chExt cx="15175123" cy="6858001"/>
          </a:xfrm>
        </p:grpSpPr>
        <p:sp>
          <p:nvSpPr>
            <p:cNvPr id="19" name="Shape 175"/>
            <p:cNvSpPr>
              <a:spLocks/>
            </p:cNvSpPr>
            <p:nvPr/>
          </p:nvSpPr>
          <p:spPr bwMode="auto">
            <a:xfrm>
              <a:off x="7687343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chemeClr val="bg1">
                <a:alpha val="1803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" name="Shape 180"/>
            <p:cNvSpPr>
              <a:spLocks/>
            </p:cNvSpPr>
            <p:nvPr/>
          </p:nvSpPr>
          <p:spPr bwMode="auto">
            <a:xfrm>
              <a:off x="0" y="-1"/>
              <a:ext cx="5126060" cy="2963803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" name="Shape 180"/>
            <p:cNvSpPr>
              <a:spLocks/>
            </p:cNvSpPr>
            <p:nvPr userDrawn="1"/>
          </p:nvSpPr>
          <p:spPr bwMode="auto">
            <a:xfrm>
              <a:off x="-2412938" y="0"/>
              <a:ext cx="4721973" cy="2853025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22" name="Picture 21" descr="2015sf_Connections_logo_RGB_K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0435"/>
            <a:ext cx="2768600" cy="803935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7821058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oals Presentation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505287"/>
            <a:ext cx="10969943" cy="926039"/>
          </a:xfrm>
        </p:spPr>
        <p:txBody>
          <a:bodyPr anchor="t" anchorCtr="0">
            <a:normAutofit/>
          </a:bodyPr>
          <a:lstStyle>
            <a:lvl1pPr algn="l">
              <a:defRPr sz="3700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1" y="3287814"/>
            <a:ext cx="3225001" cy="2947060"/>
          </a:xfrm>
        </p:spPr>
        <p:txBody>
          <a:bodyPr/>
          <a:lstStyle>
            <a:lvl1pPr marL="0" indent="0" algn="ctr">
              <a:buFont typeface="Arial"/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990427" indent="-380933">
              <a:buFont typeface="Arial"/>
              <a:buChar char="•"/>
              <a:defRPr sz="2100">
                <a:solidFill>
                  <a:schemeClr val="accent5"/>
                </a:solidFill>
                <a:latin typeface="Arial"/>
                <a:cs typeface="Arial"/>
              </a:defRPr>
            </a:lvl2pPr>
            <a:lvl3pPr marL="1523733" indent="-304747">
              <a:buFont typeface="Arial"/>
              <a:buChar char="•"/>
              <a:defRPr sz="2100">
                <a:solidFill>
                  <a:schemeClr val="accent5"/>
                </a:solidFill>
                <a:latin typeface="Arial"/>
                <a:cs typeface="Arial"/>
              </a:defRPr>
            </a:lvl3pPr>
            <a:lvl4pPr marL="2133227" indent="-304747">
              <a:buFont typeface="Arial"/>
              <a:buChar char="•"/>
              <a:defRPr sz="1900">
                <a:solidFill>
                  <a:schemeClr val="accent5"/>
                </a:solidFill>
                <a:latin typeface="Arial"/>
                <a:cs typeface="Arial"/>
              </a:defRPr>
            </a:lvl4pPr>
            <a:lvl5pPr marL="2742720" indent="-304747">
              <a:buFont typeface="Arial"/>
              <a:buChar char="•"/>
              <a:defRPr sz="1900">
                <a:solidFill>
                  <a:schemeClr val="accent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Column 1 content here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427697" y="3287813"/>
            <a:ext cx="3299066" cy="2947060"/>
          </a:xfrm>
        </p:spPr>
        <p:txBody>
          <a:bodyPr/>
          <a:lstStyle>
            <a:lvl1pPr marL="0" indent="0" algn="ctr">
              <a:buFont typeface="Arial"/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990427" indent="-380933">
              <a:buFont typeface="Arial"/>
              <a:buChar char="•"/>
              <a:defRPr sz="2100">
                <a:solidFill>
                  <a:schemeClr val="accent5"/>
                </a:solidFill>
                <a:latin typeface="Arial"/>
                <a:cs typeface="Arial"/>
              </a:defRPr>
            </a:lvl2pPr>
            <a:lvl3pPr marL="1523733" indent="-304747">
              <a:buFont typeface="Arial"/>
              <a:buChar char="•"/>
              <a:defRPr sz="2100">
                <a:solidFill>
                  <a:schemeClr val="accent5"/>
                </a:solidFill>
                <a:latin typeface="Arial"/>
                <a:cs typeface="Arial"/>
              </a:defRPr>
            </a:lvl3pPr>
            <a:lvl4pPr marL="2133227" indent="-304747">
              <a:buFont typeface="Arial"/>
              <a:buChar char="•"/>
              <a:defRPr sz="1900">
                <a:solidFill>
                  <a:schemeClr val="accent5"/>
                </a:solidFill>
                <a:latin typeface="Arial"/>
                <a:cs typeface="Arial"/>
              </a:defRPr>
            </a:lvl4pPr>
            <a:lvl5pPr marL="2742720" indent="-304747">
              <a:buFont typeface="Arial"/>
              <a:buChar char="•"/>
              <a:defRPr sz="1900">
                <a:solidFill>
                  <a:schemeClr val="accent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Column 2 content here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348956" y="3287813"/>
            <a:ext cx="3230428" cy="2947060"/>
          </a:xfrm>
        </p:spPr>
        <p:txBody>
          <a:bodyPr/>
          <a:lstStyle>
            <a:lvl1pPr marL="0" indent="0" algn="ctr">
              <a:buFont typeface="Arial"/>
              <a:buNone/>
              <a:defRPr sz="240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990427" indent="-380933">
              <a:buFont typeface="Arial"/>
              <a:buChar char="•"/>
              <a:defRPr sz="2100">
                <a:solidFill>
                  <a:schemeClr val="accent5"/>
                </a:solidFill>
                <a:latin typeface="Arial"/>
                <a:cs typeface="Arial"/>
              </a:defRPr>
            </a:lvl2pPr>
            <a:lvl3pPr marL="1523733" indent="-304747">
              <a:buFont typeface="Arial"/>
              <a:buChar char="•"/>
              <a:defRPr sz="2100">
                <a:solidFill>
                  <a:schemeClr val="accent5"/>
                </a:solidFill>
                <a:latin typeface="Arial"/>
                <a:cs typeface="Arial"/>
              </a:defRPr>
            </a:lvl3pPr>
            <a:lvl4pPr marL="2133227" indent="-304747">
              <a:buFont typeface="Arial"/>
              <a:buChar char="•"/>
              <a:defRPr sz="1900">
                <a:solidFill>
                  <a:schemeClr val="accent5"/>
                </a:solidFill>
                <a:latin typeface="Arial"/>
                <a:cs typeface="Arial"/>
              </a:defRPr>
            </a:lvl4pPr>
            <a:lvl5pPr marL="2742720" indent="-304747">
              <a:buFont typeface="Arial"/>
              <a:buChar char="•"/>
              <a:defRPr sz="1900">
                <a:solidFill>
                  <a:schemeClr val="accent5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Column 3 content here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979220" y="3287813"/>
            <a:ext cx="0" cy="2978639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112602" y="3287812"/>
            <a:ext cx="0" cy="297864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61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 with Imag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alesforce_Logo_RGB_8_13_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663" y="5764213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1388422"/>
            <a:ext cx="6881403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3331973"/>
            <a:ext cx="6881403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824547"/>
            <a:ext cx="6881403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Name and Title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506264"/>
            <a:ext cx="6881403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grpSp>
        <p:nvGrpSpPr>
          <p:cNvPr id="18" name="Group 8"/>
          <p:cNvGrpSpPr>
            <a:grpSpLocks/>
          </p:cNvGrpSpPr>
          <p:nvPr userDrawn="1"/>
        </p:nvGrpSpPr>
        <p:grpSpPr bwMode="auto">
          <a:xfrm>
            <a:off x="-2378302" y="-1"/>
            <a:ext cx="15175122" cy="6858001"/>
            <a:chOff x="-2412938" y="-1"/>
            <a:chExt cx="15175123" cy="6858001"/>
          </a:xfrm>
        </p:grpSpPr>
        <p:sp>
          <p:nvSpPr>
            <p:cNvPr id="19" name="Shape 175"/>
            <p:cNvSpPr>
              <a:spLocks/>
            </p:cNvSpPr>
            <p:nvPr/>
          </p:nvSpPr>
          <p:spPr bwMode="auto">
            <a:xfrm>
              <a:off x="7687343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solidFill>
              <a:schemeClr val="bg1">
                <a:alpha val="1803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" name="Shape 180"/>
            <p:cNvSpPr>
              <a:spLocks/>
            </p:cNvSpPr>
            <p:nvPr/>
          </p:nvSpPr>
          <p:spPr bwMode="auto">
            <a:xfrm>
              <a:off x="0" y="-1"/>
              <a:ext cx="5126060" cy="2963803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" name="Shape 180"/>
            <p:cNvSpPr>
              <a:spLocks/>
            </p:cNvSpPr>
            <p:nvPr userDrawn="1"/>
          </p:nvSpPr>
          <p:spPr bwMode="auto">
            <a:xfrm>
              <a:off x="-2412938" y="0"/>
              <a:ext cx="4721973" cy="2853025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803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23" name="Picture 22" descr="2015sf_Connections_logo_RGB_K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0435"/>
            <a:ext cx="2768600" cy="803935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8046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372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1261423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3204974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562424" y="4692849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562424" y="5383973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1" name="Group 8"/>
          <p:cNvGrpSpPr>
            <a:grpSpLocks/>
          </p:cNvGrpSpPr>
          <p:nvPr userDrawn="1"/>
        </p:nvGrpSpPr>
        <p:grpSpPr bwMode="auto">
          <a:xfrm>
            <a:off x="-2378302" y="-1"/>
            <a:ext cx="15175122" cy="6858001"/>
            <a:chOff x="-2412938" y="-1"/>
            <a:chExt cx="15175123" cy="6858001"/>
          </a:xfrm>
          <a:solidFill>
            <a:schemeClr val="bg1">
              <a:alpha val="5882"/>
            </a:schemeClr>
          </a:solidFill>
        </p:grpSpPr>
        <p:sp>
          <p:nvSpPr>
            <p:cNvPr id="22" name="Shape 175"/>
            <p:cNvSpPr>
              <a:spLocks/>
            </p:cNvSpPr>
            <p:nvPr/>
          </p:nvSpPr>
          <p:spPr bwMode="auto">
            <a:xfrm>
              <a:off x="7687343" y="4678759"/>
              <a:ext cx="5074842" cy="2179241"/>
            </a:xfrm>
            <a:custGeom>
              <a:avLst/>
              <a:gdLst>
                <a:gd name="T0" fmla="*/ 2537421 w 21600"/>
                <a:gd name="T1" fmla="*/ 1089621 h 21600"/>
                <a:gd name="T2" fmla="*/ 2537421 w 21600"/>
                <a:gd name="T3" fmla="*/ 1089621 h 21600"/>
                <a:gd name="T4" fmla="*/ 2537421 w 21600"/>
                <a:gd name="T5" fmla="*/ 1089621 h 21600"/>
                <a:gd name="T6" fmla="*/ 2537421 w 21600"/>
                <a:gd name="T7" fmla="*/ 108962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5650" y="0"/>
                  </a:moveTo>
                  <a:cubicBezTo>
                    <a:pt x="3332" y="0"/>
                    <a:pt x="1454" y="4369"/>
                    <a:pt x="1454" y="9756"/>
                  </a:cubicBezTo>
                  <a:cubicBezTo>
                    <a:pt x="1454" y="11131"/>
                    <a:pt x="1577" y="12449"/>
                    <a:pt x="1801" y="13634"/>
                  </a:cubicBezTo>
                  <a:cubicBezTo>
                    <a:pt x="724" y="15107"/>
                    <a:pt x="0" y="17840"/>
                    <a:pt x="0" y="20982"/>
                  </a:cubicBezTo>
                  <a:cubicBezTo>
                    <a:pt x="0" y="21191"/>
                    <a:pt x="7" y="21395"/>
                    <a:pt x="14" y="21600"/>
                  </a:cubicBezTo>
                  <a:lnTo>
                    <a:pt x="20860" y="21600"/>
                  </a:lnTo>
                  <a:cubicBezTo>
                    <a:pt x="21326" y="19898"/>
                    <a:pt x="21600" y="17881"/>
                    <a:pt x="21600" y="15707"/>
                  </a:cubicBezTo>
                  <a:cubicBezTo>
                    <a:pt x="21600" y="9667"/>
                    <a:pt x="19516" y="4772"/>
                    <a:pt x="16945" y="4772"/>
                  </a:cubicBezTo>
                  <a:cubicBezTo>
                    <a:pt x="16274" y="4772"/>
                    <a:pt x="15636" y="5100"/>
                    <a:pt x="15061" y="5700"/>
                  </a:cubicBezTo>
                  <a:cubicBezTo>
                    <a:pt x="14396" y="2956"/>
                    <a:pt x="13155" y="1105"/>
                    <a:pt x="11728" y="1105"/>
                  </a:cubicBezTo>
                  <a:cubicBezTo>
                    <a:pt x="10658" y="1105"/>
                    <a:pt x="9689" y="2151"/>
                    <a:pt x="8990" y="3839"/>
                  </a:cubicBezTo>
                  <a:cubicBezTo>
                    <a:pt x="8223" y="1505"/>
                    <a:pt x="7014" y="0"/>
                    <a:pt x="56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3" name="Shape 180"/>
            <p:cNvSpPr>
              <a:spLocks/>
            </p:cNvSpPr>
            <p:nvPr/>
          </p:nvSpPr>
          <p:spPr bwMode="auto">
            <a:xfrm>
              <a:off x="0" y="-1"/>
              <a:ext cx="5126060" cy="2963803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4" name="Shape 180"/>
            <p:cNvSpPr>
              <a:spLocks/>
            </p:cNvSpPr>
            <p:nvPr userDrawn="1"/>
          </p:nvSpPr>
          <p:spPr bwMode="auto">
            <a:xfrm>
              <a:off x="-2412938" y="0"/>
              <a:ext cx="4721973" cy="2853025"/>
            </a:xfrm>
            <a:custGeom>
              <a:avLst/>
              <a:gdLst>
                <a:gd name="T0" fmla="*/ 1271588 w 21600"/>
                <a:gd name="T1" fmla="*/ 735211 h 21600"/>
                <a:gd name="T2" fmla="*/ 1271588 w 21600"/>
                <a:gd name="T3" fmla="*/ 735211 h 21600"/>
                <a:gd name="T4" fmla="*/ 1271588 w 21600"/>
                <a:gd name="T5" fmla="*/ 735211 h 21600"/>
                <a:gd name="T6" fmla="*/ 1271588 w 21600"/>
                <a:gd name="T7" fmla="*/ 735211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437"/>
                  </a:lnTo>
                  <a:cubicBezTo>
                    <a:pt x="329" y="21536"/>
                    <a:pt x="666" y="21600"/>
                    <a:pt x="1011" y="21600"/>
                  </a:cubicBezTo>
                  <a:cubicBezTo>
                    <a:pt x="3444" y="21600"/>
                    <a:pt x="5524" y="19049"/>
                    <a:pt x="6418" y="15403"/>
                  </a:cubicBezTo>
                  <a:cubicBezTo>
                    <a:pt x="7097" y="15980"/>
                    <a:pt x="7865" y="16295"/>
                    <a:pt x="8673" y="16295"/>
                  </a:cubicBezTo>
                  <a:cubicBezTo>
                    <a:pt x="10606" y="16295"/>
                    <a:pt x="12285" y="14455"/>
                    <a:pt x="13170" y="11730"/>
                  </a:cubicBezTo>
                  <a:cubicBezTo>
                    <a:pt x="13623" y="11887"/>
                    <a:pt x="14086" y="11969"/>
                    <a:pt x="14562" y="11969"/>
                  </a:cubicBezTo>
                  <a:cubicBezTo>
                    <a:pt x="18392" y="11969"/>
                    <a:pt x="21501" y="6637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26" name="Picture 25" descr="2015sf_Connections_logo_RGB_K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90435"/>
            <a:ext cx="2768600" cy="80393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896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1065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Layout - 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" y="0"/>
            <a:ext cx="12188824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889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901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1043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" y="-54864"/>
            <a:ext cx="12188824" cy="138545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/>
          </p:cNvSpPr>
          <p:nvPr/>
        </p:nvSpPr>
        <p:spPr bwMode="auto">
          <a:xfrm rot="5400000">
            <a:off x="-3027362" y="3027362"/>
            <a:ext cx="6858000" cy="803275"/>
          </a:xfrm>
          <a:custGeom>
            <a:avLst/>
            <a:gdLst>
              <a:gd name="T0" fmla="*/ 0 w 6858000"/>
              <a:gd name="T1" fmla="*/ 802516 h 802516"/>
              <a:gd name="T2" fmla="*/ 0 w 6858000"/>
              <a:gd name="T3" fmla="*/ 236134 h 802516"/>
              <a:gd name="T4" fmla="*/ 3254656 w 6858000"/>
              <a:gd name="T5" fmla="*/ 236134 h 802516"/>
              <a:gd name="T6" fmla="*/ 3427295 w 6858000"/>
              <a:gd name="T7" fmla="*/ 0 h 802516"/>
              <a:gd name="T8" fmla="*/ 3599934 w 6858000"/>
              <a:gd name="T9" fmla="*/ 236134 h 802516"/>
              <a:gd name="T10" fmla="*/ 6858000 w 6858000"/>
              <a:gd name="T11" fmla="*/ 236134 h 802516"/>
              <a:gd name="T12" fmla="*/ 6858000 w 6858000"/>
              <a:gd name="T13" fmla="*/ 802516 h 8025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4656" y="236134"/>
                </a:lnTo>
                <a:lnTo>
                  <a:pt x="3427295" y="0"/>
                </a:lnTo>
                <a:lnTo>
                  <a:pt x="3599934" y="236134"/>
                </a:lnTo>
                <a:lnTo>
                  <a:pt x="6858000" y="236134"/>
                </a:lnTo>
                <a:lnTo>
                  <a:pt x="6858000" y="802516"/>
                </a:lnTo>
                <a:lnTo>
                  <a:pt x="0" y="802516"/>
                </a:lnTo>
                <a:close/>
              </a:path>
            </a:pathLst>
          </a:custGeom>
          <a:solidFill>
            <a:schemeClr val="bg2">
              <a:alpha val="7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dirty="0">
              <a:latin typeface="Arial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588" y="1899840"/>
            <a:ext cx="10413242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39588" y="4052678"/>
            <a:ext cx="10420067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- Blu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588" y="1899840"/>
            <a:ext cx="10413242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bg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1139588" y="4052678"/>
            <a:ext cx="10420067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reeform 8"/>
          <p:cNvSpPr>
            <a:spLocks/>
          </p:cNvSpPr>
          <p:nvPr userDrawn="1"/>
        </p:nvSpPr>
        <p:spPr bwMode="auto">
          <a:xfrm rot="5400000">
            <a:off x="-3027362" y="3027362"/>
            <a:ext cx="6858000" cy="803275"/>
          </a:xfrm>
          <a:custGeom>
            <a:avLst/>
            <a:gdLst>
              <a:gd name="T0" fmla="*/ 0 w 6858000"/>
              <a:gd name="T1" fmla="*/ 802516 h 802516"/>
              <a:gd name="T2" fmla="*/ 0 w 6858000"/>
              <a:gd name="T3" fmla="*/ 236134 h 802516"/>
              <a:gd name="T4" fmla="*/ 3256361 w 6858000"/>
              <a:gd name="T5" fmla="*/ 236134 h 802516"/>
              <a:gd name="T6" fmla="*/ 3429000 w 6858000"/>
              <a:gd name="T7" fmla="*/ 0 h 802516"/>
              <a:gd name="T8" fmla="*/ 3601639 w 6858000"/>
              <a:gd name="T9" fmla="*/ 236134 h 802516"/>
              <a:gd name="T10" fmla="*/ 6858000 w 6858000"/>
              <a:gd name="T11" fmla="*/ 236134 h 802516"/>
              <a:gd name="T12" fmla="*/ 6858000 w 6858000"/>
              <a:gd name="T13" fmla="*/ 802516 h 8025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6361" y="236134"/>
                </a:lnTo>
                <a:lnTo>
                  <a:pt x="3429000" y="0"/>
                </a:lnTo>
                <a:lnTo>
                  <a:pt x="3601639" y="236134"/>
                </a:lnTo>
                <a:lnTo>
                  <a:pt x="6858000" y="236134"/>
                </a:lnTo>
                <a:lnTo>
                  <a:pt x="6858000" y="802516"/>
                </a:lnTo>
                <a:lnTo>
                  <a:pt x="0" y="802516"/>
                </a:lnTo>
                <a:close/>
              </a:path>
            </a:pathLst>
          </a:custGeom>
          <a:solidFill>
            <a:srgbClr val="FFFFFF">
              <a:alpha val="1803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lvl="0"/>
            <a:endParaRPr lang="en-US" dirty="0">
              <a:latin typeface="Arial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- Dark">
    <p:bg>
      <p:bgPr>
        <a:solidFill>
          <a:srgbClr val="032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rot="5400000">
            <a:off x="-3027362" y="3027362"/>
            <a:ext cx="6858000" cy="803275"/>
          </a:xfrm>
          <a:custGeom>
            <a:avLst/>
            <a:gdLst>
              <a:gd name="connsiteX0" fmla="*/ 0 w 6858000"/>
              <a:gd name="connsiteY0" fmla="*/ 802516 h 802516"/>
              <a:gd name="connsiteX1" fmla="*/ 0 w 6858000"/>
              <a:gd name="connsiteY1" fmla="*/ 236134 h 802516"/>
              <a:gd name="connsiteX2" fmla="*/ 3256361 w 6858000"/>
              <a:gd name="connsiteY2" fmla="*/ 236134 h 802516"/>
              <a:gd name="connsiteX3" fmla="*/ 3429000 w 6858000"/>
              <a:gd name="connsiteY3" fmla="*/ 0 h 802516"/>
              <a:gd name="connsiteX4" fmla="*/ 3601639 w 6858000"/>
              <a:gd name="connsiteY4" fmla="*/ 236134 h 802516"/>
              <a:gd name="connsiteX5" fmla="*/ 6858000 w 6858000"/>
              <a:gd name="connsiteY5" fmla="*/ 236134 h 802516"/>
              <a:gd name="connsiteX6" fmla="*/ 6858000 w 6858000"/>
              <a:gd name="connsiteY6" fmla="*/ 802516 h 8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802516">
                <a:moveTo>
                  <a:pt x="0" y="802516"/>
                </a:moveTo>
                <a:lnTo>
                  <a:pt x="0" y="236134"/>
                </a:lnTo>
                <a:lnTo>
                  <a:pt x="3256361" y="236134"/>
                </a:lnTo>
                <a:lnTo>
                  <a:pt x="3429000" y="0"/>
                </a:lnTo>
                <a:lnTo>
                  <a:pt x="3601639" y="236134"/>
                </a:lnTo>
                <a:lnTo>
                  <a:pt x="6858000" y="236134"/>
                </a:lnTo>
                <a:lnTo>
                  <a:pt x="6858000" y="8025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139588" y="1899840"/>
            <a:ext cx="10413242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600" b="0" kern="1200" spc="0" baseline="0" dirty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1139588" y="4052678"/>
            <a:ext cx="10420067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871207" y="6282267"/>
            <a:ext cx="1405460" cy="304799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888139" y="6265334"/>
            <a:ext cx="1134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0" i="0" dirty="0" smtClean="0">
                <a:solidFill>
                  <a:schemeClr val="bg1"/>
                </a:solidFill>
                <a:latin typeface="Arial"/>
                <a:cs typeface="Arial"/>
              </a:rPr>
              <a:t>#CNX16</a:t>
            </a:r>
          </a:p>
        </p:txBody>
      </p:sp>
    </p:spTree>
    <p:extLst>
      <p:ext uri="{BB962C8B-B14F-4D97-AF65-F5344CB8AC3E}">
        <p14:creationId xmlns:p14="http://schemas.microsoft.com/office/powerpoint/2010/main" val="535312862"/>
      </p:ext>
    </p:extLst>
  </p:cSld>
  <p:clrMapOvr>
    <a:masterClrMapping/>
  </p:clrMapOvr>
  <p:transition spd="med">
    <p:fade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" y="0"/>
            <a:ext cx="12188824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98168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1" y="0"/>
            <a:ext cx="12188824" cy="48126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50801"/>
            <a:ext cx="12188824" cy="127001"/>
          </a:xfrm>
          <a:prstGeom prst="rect">
            <a:avLst/>
          </a:prstGeom>
          <a:solidFill>
            <a:srgbClr val="E983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E98300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32" r:id="rId6"/>
    <p:sldLayoutId id="2147483929" r:id="rId7"/>
    <p:sldLayoutId id="2147483928" r:id="rId8"/>
    <p:sldLayoutId id="2147483933" r:id="rId9"/>
    <p:sldLayoutId id="2147483934" r:id="rId10"/>
    <p:sldLayoutId id="2147483930" r:id="rId11"/>
    <p:sldLayoutId id="2147483923" r:id="rId12"/>
    <p:sldLayoutId id="2147483927" r:id="rId13"/>
    <p:sldLayoutId id="2147483914" r:id="rId14"/>
    <p:sldLayoutId id="2147483915" r:id="rId15"/>
    <p:sldLayoutId id="2147483916" r:id="rId16"/>
    <p:sldLayoutId id="2147483919" r:id="rId17"/>
    <p:sldLayoutId id="2147483920" r:id="rId18"/>
    <p:sldLayoutId id="2147483921" r:id="rId19"/>
    <p:sldLayoutId id="2147483949" r:id="rId20"/>
    <p:sldLayoutId id="2147483935" r:id="rId21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Arial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Arial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Arial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Arial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Arial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2.gif"/><Relationship Id="rId6" Type="http://schemas.openxmlformats.org/officeDocument/2006/relationships/image" Target="../media/image1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Custom Journeys with Journey Builder:</a:t>
            </a:r>
            <a:br>
              <a:rPr lang="en-US" dirty="0"/>
            </a:br>
            <a:r>
              <a:rPr lang="en-US" dirty="0"/>
              <a:t>Integrating Third Party Events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2424" y="3270762"/>
            <a:ext cx="11065468" cy="397510"/>
          </a:xfrm>
        </p:spPr>
        <p:txBody>
          <a:bodyPr/>
          <a:lstStyle/>
          <a:p>
            <a:pPr indent="-342000"/>
            <a:r>
              <a:rPr lang="en-US" dirty="0"/>
              <a:t>Customer Journey Integration with Salesforce Marketing Cloud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62424" y="4692849"/>
            <a:ext cx="8552736" cy="691124"/>
          </a:xfrm>
        </p:spPr>
        <p:txBody>
          <a:bodyPr/>
          <a:lstStyle/>
          <a:p>
            <a:r>
              <a:rPr lang="en-US" dirty="0"/>
              <a:t>Eliot Harper</a:t>
            </a:r>
          </a:p>
          <a:p>
            <a:r>
              <a:rPr lang="en-US" dirty="0"/>
              <a:t>Chief Technology Officer, Digital </a:t>
            </a:r>
            <a:r>
              <a:rPr lang="en-US" dirty="0" smtClean="0"/>
              <a:t>Logic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eliotharper@icloud.com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eliotharper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83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51" y="865818"/>
            <a:ext cx="2322576" cy="52425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Events Method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571500" y="1765300"/>
            <a:ext cx="11045825" cy="43148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Posts information </a:t>
            </a:r>
            <a:r>
              <a:rPr lang="en-US" dirty="0"/>
              <a:t>from an </a:t>
            </a:r>
            <a:r>
              <a:rPr lang="en-US" dirty="0" smtClean="0"/>
              <a:t>Event </a:t>
            </a:r>
            <a:r>
              <a:rPr lang="en-US" dirty="0"/>
              <a:t>and </a:t>
            </a:r>
            <a:r>
              <a:rPr lang="en-US" dirty="0" smtClean="0"/>
              <a:t>associates</a:t>
            </a:r>
            <a:br>
              <a:rPr lang="en-US" dirty="0" smtClean="0"/>
            </a:br>
            <a:r>
              <a:rPr lang="en-US" dirty="0" smtClean="0"/>
              <a:t>that </a:t>
            </a:r>
            <a:r>
              <a:rPr lang="en-US" dirty="0"/>
              <a:t>information with a </a:t>
            </a:r>
            <a:r>
              <a:rPr lang="en-US" dirty="0" smtClean="0"/>
              <a:t>Contact</a:t>
            </a:r>
          </a:p>
          <a:p>
            <a:pPr>
              <a:buNone/>
            </a:pPr>
            <a:r>
              <a:rPr lang="en-US" dirty="0"/>
              <a:t>Contact must exist in Contact </a:t>
            </a:r>
            <a:r>
              <a:rPr lang="en-US" dirty="0" smtClean="0"/>
              <a:t>Model</a:t>
            </a:r>
            <a:endParaRPr lang="en-US" dirty="0"/>
          </a:p>
          <a:p>
            <a:pPr>
              <a:buNone/>
            </a:pPr>
            <a:r>
              <a:rPr lang="en-US" dirty="0" smtClean="0"/>
              <a:t>Serializes Event </a:t>
            </a:r>
            <a:r>
              <a:rPr lang="en-US" dirty="0"/>
              <a:t>d</a:t>
            </a:r>
            <a:r>
              <a:rPr lang="en-US" dirty="0" smtClean="0"/>
              <a:t>ata into Data Extension(s)</a:t>
            </a:r>
          </a:p>
          <a:p>
            <a:pPr>
              <a:buNone/>
            </a:pPr>
            <a:r>
              <a:rPr lang="en-US" dirty="0" smtClean="0"/>
              <a:t>Fires the Entry Event: Contacts enter the Interaction(s)</a:t>
            </a:r>
            <a:br>
              <a:rPr lang="en-US" dirty="0" smtClean="0"/>
            </a:br>
            <a:r>
              <a:rPr lang="en-US" dirty="0" smtClean="0"/>
              <a:t>related to the Event (</a:t>
            </a:r>
            <a:r>
              <a:rPr lang="en-US" i="1" dirty="0" smtClean="0"/>
              <a:t>if they meet the Event Contact</a:t>
            </a:r>
            <a:br>
              <a:rPr lang="en-US" i="1" dirty="0" smtClean="0"/>
            </a:br>
            <a:r>
              <a:rPr lang="en-US" i="1" dirty="0" smtClean="0"/>
              <a:t>Filter Criteria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Contact relationship can optionally be defined</a:t>
            </a:r>
            <a:br>
              <a:rPr lang="en-US" dirty="0" smtClean="0"/>
            </a:br>
            <a:r>
              <a:rPr lang="en-US" dirty="0" smtClean="0"/>
              <a:t>in data object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r>
              <a:rPr lang="en-US" dirty="0" smtClean="0"/>
              <a:t>How to Integrate with Journey Builder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47919" y="102548"/>
            <a:ext cx="5140905" cy="6769100"/>
            <a:chOff x="7047919" y="102548"/>
            <a:chExt cx="5140905" cy="6769100"/>
          </a:xfrm>
        </p:grpSpPr>
        <p:sp>
          <p:nvSpPr>
            <p:cNvPr id="6" name="Rectangle 5"/>
            <p:cNvSpPr/>
            <p:nvPr/>
          </p:nvSpPr>
          <p:spPr>
            <a:xfrm>
              <a:off x="7047919" y="102548"/>
              <a:ext cx="5140905" cy="6769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43870" y="1079019"/>
              <a:ext cx="4844954" cy="549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HOST: https://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www.exacttargetapis.com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POST contacts/v1/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contactEvents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Content-Type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application/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json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Authorization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Bearer 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insertAccessToken</a:t>
              </a: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     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contactKey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M1234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eventDefinitionKey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":"CONTACT-EVENT-x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data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":[{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de-DE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de-DE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id</a:t>
              </a:r>
              <a:r>
                <a:rPr lang="de-DE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5CE001F0-6B8F-E311-08EF6GXX",</a:t>
              </a:r>
              <a:b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"</a:t>
              </a:r>
              <a:r>
                <a:rPr lang="de-DE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"Member </a:t>
              </a:r>
              <a:r>
                <a:rPr lang="de-DE" sz="1400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Preferences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 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items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[{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values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[{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"email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opt-in",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true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},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"mobile opt-in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false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}]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}] 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}]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</a:t>
              </a: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9243" y="6075244"/>
              <a:ext cx="714672" cy="50051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726" y="6079727"/>
            <a:ext cx="714672" cy="50051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063080" y="102548"/>
            <a:ext cx="5140905" cy="7116613"/>
            <a:chOff x="12372943" y="102548"/>
            <a:chExt cx="5140905" cy="7116613"/>
          </a:xfrm>
        </p:grpSpPr>
        <p:sp>
          <p:nvSpPr>
            <p:cNvPr id="34" name="Rectangle 33"/>
            <p:cNvSpPr/>
            <p:nvPr/>
          </p:nvSpPr>
          <p:spPr>
            <a:xfrm>
              <a:off x="12372943" y="102548"/>
              <a:ext cx="5140905" cy="6769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655642" y="1079019"/>
              <a:ext cx="4844954" cy="6140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HOST: https://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www.exacttargetapis.com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POST contacts/v1/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contactEvents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Content-Type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application/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json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Authorization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Bearer 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insertAccessToken</a:t>
              </a: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     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eventDefinitionKey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":"CONTACT-EVENT-x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data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":[{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de-DE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de-DE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id</a:t>
              </a:r>
              <a:r>
                <a:rPr lang="de-DE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5CE001F0-6B8F-E311-08EF6GXX",</a:t>
              </a:r>
              <a:b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"</a:t>
              </a:r>
              <a:r>
                <a:rPr lang="de-DE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"Member </a:t>
              </a:r>
              <a:r>
                <a:rPr lang="de-DE" sz="1400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Preferences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 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items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[{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values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[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</a:t>
              </a:r>
              <a:b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ro-RO" sz="1400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ContactKey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M1234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b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"email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opt-in",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err="1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true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},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"mobile opt-in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false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}]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}] 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}]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</a:t>
              </a: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1015" y="6075244"/>
              <a:ext cx="714672" cy="50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Tips and 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571500" y="1765300"/>
            <a:ext cx="11045825" cy="43148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In Australia and New Zealand, Mercer serves 1.3m</a:t>
            </a:r>
            <a:br>
              <a:rPr lang="en-US" dirty="0" smtClean="0"/>
            </a:br>
            <a:r>
              <a:rPr lang="en-US" dirty="0" smtClean="0"/>
              <a:t>individuals and has over US$20bn in Funds Under</a:t>
            </a:r>
            <a:br>
              <a:rPr lang="en-US" dirty="0" smtClean="0"/>
            </a:br>
            <a:r>
              <a:rPr lang="en-US" dirty="0" smtClean="0"/>
              <a:t>Management (FUM) in Mercer products.</a:t>
            </a:r>
          </a:p>
          <a:p>
            <a:pPr>
              <a:buNone/>
            </a:pPr>
            <a:r>
              <a:rPr lang="en-US" dirty="0" smtClean="0"/>
              <a:t>Using Marketing Cloud to automate member</a:t>
            </a:r>
            <a:br>
              <a:rPr lang="en-US" dirty="0" smtClean="0"/>
            </a:br>
            <a:r>
              <a:rPr lang="en-US" dirty="0" smtClean="0"/>
              <a:t>correspondence in highly sophisticated journeys</a:t>
            </a:r>
          </a:p>
          <a:p>
            <a:pPr>
              <a:buNone/>
            </a:pPr>
            <a:r>
              <a:rPr lang="en-US" dirty="0" smtClean="0"/>
              <a:t>Contacts imported from Salesforce Sales Cloud</a:t>
            </a:r>
          </a:p>
          <a:p>
            <a:pPr>
              <a:buNone/>
            </a:pPr>
            <a:r>
              <a:rPr lang="en-US" dirty="0" smtClean="0"/>
              <a:t>Using </a:t>
            </a:r>
            <a:r>
              <a:rPr lang="en-US" dirty="0" err="1" smtClean="0"/>
              <a:t>contactEvents</a:t>
            </a:r>
            <a:r>
              <a:rPr lang="en-US" dirty="0" smtClean="0"/>
              <a:t> method to </a:t>
            </a:r>
            <a:r>
              <a:rPr lang="en-US" dirty="0" err="1" smtClean="0"/>
              <a:t>serialise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correspondence</a:t>
            </a:r>
            <a:r>
              <a:rPr lang="en-US" dirty="0"/>
              <a:t> </a:t>
            </a:r>
            <a:r>
              <a:rPr lang="en-US" dirty="0" smtClean="0"/>
              <a:t>data into Data Extension and</a:t>
            </a:r>
            <a:br>
              <a:rPr lang="en-US" dirty="0" smtClean="0"/>
            </a:br>
            <a:r>
              <a:rPr lang="en-US" dirty="0" smtClean="0"/>
              <a:t>fire Event</a:t>
            </a:r>
          </a:p>
          <a:p>
            <a:pPr>
              <a:buNone/>
            </a:pPr>
            <a:r>
              <a:rPr lang="en-US" dirty="0" smtClean="0"/>
              <a:t>Correspondence data stored as JSON in a</a:t>
            </a:r>
            <a:br>
              <a:rPr lang="en-US" dirty="0" smtClean="0"/>
            </a:br>
            <a:r>
              <a:rPr lang="en-US" dirty="0" smtClean="0"/>
              <a:t>Data Extension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r>
              <a:rPr lang="en-US" dirty="0" smtClean="0"/>
              <a:t>Mercer Australia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63080" y="102548"/>
            <a:ext cx="5140905" cy="6769100"/>
            <a:chOff x="7063080" y="102548"/>
            <a:chExt cx="5140905" cy="6769100"/>
          </a:xfrm>
        </p:grpSpPr>
        <p:sp>
          <p:nvSpPr>
            <p:cNvPr id="6" name="Rectangle 5"/>
            <p:cNvSpPr/>
            <p:nvPr/>
          </p:nvSpPr>
          <p:spPr>
            <a:xfrm>
              <a:off x="7063080" y="102548"/>
              <a:ext cx="5140905" cy="6769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45779" y="1079019"/>
              <a:ext cx="4844954" cy="5593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HOST: https://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www.exacttargetapis.com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POST contacts/v1/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contactEvents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Content-Type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application/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json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Authorization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Bearer 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insertAccessToken</a:t>
              </a: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     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eventDefinitionKey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":"CONTACT-EVENT-x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data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":[{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de-DE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de-DE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id</a:t>
              </a:r>
              <a:r>
                <a:rPr lang="de-DE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5CE001F0-6B8F-E311-08EF6GXX",</a:t>
              </a:r>
              <a:b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"</a:t>
              </a:r>
              <a:r>
                <a:rPr lang="de-DE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“</a:t>
              </a:r>
              <a:r>
                <a:rPr lang="de-DE" sz="1400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Correspondence</a:t>
              </a:r>
              <a:r>
                <a:rPr lang="de-DE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Data", 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items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[{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values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[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</a:t>
              </a:r>
              <a:b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ro-RO" sz="1400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ContactKey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a0d1a000001OclAAAS"</a:t>
              </a:r>
              <a:b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{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name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 "</a:t>
              </a:r>
              <a:r>
                <a:rPr lang="ro-RO" sz="1400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template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"</a:t>
              </a:r>
              <a:r>
                <a:rPr lang="ro-RO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value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":"{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"address1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</a:t>
              </a:r>
              <a:r>
                <a:rPr lang="ro-RO" sz="1400" dirty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"1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Smith Street</a:t>
              </a:r>
              <a:r>
                <a:rPr lang="ro-RO" sz="1400" dirty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</a:t>
              </a:r>
              <a:r>
                <a:rPr lang="ro-RO" sz="1400" dirty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"address2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</a:t>
              </a:r>
              <a:r>
                <a:rPr lang="ro-RO" sz="1400" dirty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"TESTTOWN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WA 7041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"address3</a:t>
              </a:r>
              <a:r>
                <a:rPr lang="ro-RO" sz="1400" dirty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associatedTitle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Customer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Service</a:t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Team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 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associated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           Title2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</a:t>
              </a:r>
              <a:r>
                <a:rPr lang="ro-RO" sz="1400" dirty="0" smtClean="0">
                  <a:solidFill>
                    <a:schemeClr val="accent4"/>
                  </a:solidFill>
                  <a:latin typeface="Courier New" charset="0"/>
                  <a:ea typeface="Courier New" charset="0"/>
                  <a:cs typeface="Courier New" charset="0"/>
                </a:rPr>
                <a:t>\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ro-RO" sz="1400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Mercer</a:t>
              </a:r>
              <a:r>
                <a:rPr lang="ro-RO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ro-RO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Super</a:t>
              </a: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18" y="65449"/>
            <a:ext cx="5225929" cy="43509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92" y="4127446"/>
            <a:ext cx="5181600" cy="28321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63467" y="3798351"/>
            <a:ext cx="415713" cy="210563"/>
          </a:xfrm>
          <a:prstGeom prst="rect">
            <a:avLst/>
          </a:prstGeom>
          <a:noFill/>
          <a:ln w="38100">
            <a:solidFill>
              <a:schemeClr val="accent1">
                <a:alpha val="62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131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3344258"/>
            <a:ext cx="3225001" cy="294706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Marketing Cloud</a:t>
            </a:r>
            <a:br>
              <a:rPr lang="en-US" sz="2100" dirty="0" smtClean="0"/>
            </a:br>
            <a:r>
              <a:rPr lang="en-US" sz="2100" dirty="0" smtClean="0"/>
              <a:t>enables near-time and </a:t>
            </a:r>
            <a:r>
              <a:rPr lang="en-US" sz="2100" dirty="0"/>
              <a:t>real-time integration to third party platforms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427697" y="3344257"/>
            <a:ext cx="3299066" cy="294706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Fuel REST API integration options include</a:t>
            </a:r>
            <a:br>
              <a:rPr lang="en-US" sz="2100" dirty="0" smtClean="0"/>
            </a:br>
            <a:r>
              <a:rPr lang="en-US" sz="2100" dirty="0" smtClean="0"/>
              <a:t>Events method and</a:t>
            </a:r>
            <a:br>
              <a:rPr lang="en-US" sz="2100" dirty="0" smtClean="0"/>
            </a:br>
            <a:r>
              <a:rPr lang="en-US" sz="2100" dirty="0" smtClean="0"/>
              <a:t>Contact Events method</a:t>
            </a:r>
            <a:endParaRPr lang="en-US" sz="2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8348956" y="3344257"/>
            <a:ext cx="3230428" cy="2947060"/>
          </a:xfrm>
        </p:spPr>
        <p:txBody>
          <a:bodyPr>
            <a:normAutofit/>
          </a:bodyPr>
          <a:lstStyle/>
          <a:p>
            <a:r>
              <a:rPr lang="en-US" sz="2100" dirty="0"/>
              <a:t>Contact Model optimization is </a:t>
            </a:r>
            <a:r>
              <a:rPr lang="en-US" sz="2100" dirty="0" smtClean="0"/>
              <a:t>important</a:t>
            </a:r>
          </a:p>
          <a:p>
            <a:r>
              <a:rPr lang="en-US" sz="2100" dirty="0" smtClean="0"/>
              <a:t>Consider</a:t>
            </a:r>
            <a:r>
              <a:rPr lang="en-US" sz="2100" dirty="0"/>
              <a:t> </a:t>
            </a:r>
            <a:r>
              <a:rPr lang="en-US" sz="2100" dirty="0" smtClean="0"/>
              <a:t>leveraging other Marketing Cloud features in solution design</a:t>
            </a:r>
            <a:endParaRPr lang="en-US" sz="2100" dirty="0"/>
          </a:p>
        </p:txBody>
      </p:sp>
      <p:sp>
        <p:nvSpPr>
          <p:cNvPr id="6" name="Oval 5"/>
          <p:cNvSpPr/>
          <p:nvPr/>
        </p:nvSpPr>
        <p:spPr>
          <a:xfrm>
            <a:off x="2014188" y="2420330"/>
            <a:ext cx="688443" cy="688623"/>
          </a:xfrm>
          <a:prstGeom prst="ellipse">
            <a:avLst/>
          </a:prstGeom>
          <a:solidFill>
            <a:srgbClr val="269B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5755834" y="2420330"/>
            <a:ext cx="688443" cy="688623"/>
          </a:xfrm>
          <a:prstGeom prst="ellipse">
            <a:avLst/>
          </a:prstGeom>
          <a:solidFill>
            <a:srgbClr val="269B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9503475" y="2420330"/>
            <a:ext cx="688443" cy="688623"/>
          </a:xfrm>
          <a:prstGeom prst="ellipse">
            <a:avLst/>
          </a:prstGeom>
          <a:solidFill>
            <a:srgbClr val="269B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53771" y="2764640"/>
            <a:ext cx="2950921" cy="0"/>
          </a:xfrm>
          <a:prstGeom prst="line">
            <a:avLst/>
          </a:prstGeom>
          <a:ln w="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95417" y="2758673"/>
            <a:ext cx="2950921" cy="0"/>
          </a:xfrm>
          <a:prstGeom prst="line">
            <a:avLst/>
          </a:prstGeom>
          <a:ln w="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571500" y="1765300"/>
            <a:ext cx="11045825" cy="191229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Chief Technology Officer, Digital Logic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3+ years experience in Marketing Cloud development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Active contributor to Salesforce Stack Exchange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Author of Journey Builder Developer’s Guide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15818" y="4424068"/>
            <a:ext cx="3824509" cy="1910887"/>
            <a:chOff x="830808" y="3940034"/>
            <a:chExt cx="3824509" cy="19108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10" y="3940034"/>
              <a:ext cx="543447" cy="5434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09" y="4605101"/>
              <a:ext cx="543447" cy="5434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08" y="5307474"/>
              <a:ext cx="543447" cy="5434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98657" y="3985004"/>
              <a:ext cx="3111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@</a:t>
              </a:r>
              <a:r>
                <a:rPr lang="en-US" sz="2000" dirty="0" err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eliotharper</a:t>
              </a:r>
              <a:endPara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3627" y="4662434"/>
              <a:ext cx="3111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 err="1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eliotharper</a:t>
              </a:r>
              <a:endPara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98657" y="5377617"/>
              <a:ext cx="3111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 err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linkedin.com</a:t>
              </a:r>
              <a:r>
                <a:rPr lang="en-US" sz="20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/in/eliot</a:t>
              </a:r>
              <a:endPara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56" y="2089336"/>
            <a:ext cx="2370528" cy="3612232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 bwMode="auto">
          <a:xfrm>
            <a:off x="571499" y="3718695"/>
            <a:ext cx="11045825" cy="48291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000" kern="1200">
                <a:solidFill>
                  <a:schemeClr val="bg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100000"/>
              <a:buFont typeface="Arial" charset="0"/>
              <a:buChar char="•"/>
              <a:defRPr lang="en-US" kern="1200">
                <a:solidFill>
                  <a:schemeClr val="bg1"/>
                </a:solidFill>
                <a:latin typeface="Arial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100000"/>
              <a:buFont typeface="Arial" charset="0"/>
              <a:buChar char="•"/>
              <a:defRPr lang="en-US" sz="1600" kern="1200">
                <a:solidFill>
                  <a:schemeClr val="bg1"/>
                </a:solidFill>
                <a:latin typeface="Arial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2">
                  <a:lumMod val="20000"/>
                  <a:lumOff val="80000"/>
                </a:schemeClr>
              </a:buClr>
              <a:buSzPct val="100000"/>
              <a:buFont typeface="Arial" charset="0"/>
              <a:buChar char="•"/>
              <a:defRPr lang="en-US" sz="1400" kern="1200">
                <a:solidFill>
                  <a:schemeClr val="bg1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>
                <a:solidFill>
                  <a:schemeClr val="bg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/>
              <a:t>Free </a:t>
            </a:r>
            <a:r>
              <a:rPr lang="en-US" dirty="0" err="1" smtClean="0"/>
              <a:t>ebook</a:t>
            </a:r>
            <a:r>
              <a:rPr lang="en-US" dirty="0" smtClean="0"/>
              <a:t> at http://</a:t>
            </a:r>
            <a:r>
              <a:rPr lang="en-US" dirty="0" err="1" smtClean="0"/>
              <a:t>connections.jbdevelopers.guide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8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3344258"/>
            <a:ext cx="3403001" cy="294706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What to integrate</a:t>
            </a:r>
          </a:p>
          <a:p>
            <a:endParaRPr lang="en-US" sz="2100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/>
              <a:t>Journey Builder 101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/>
              <a:t>Integration Options</a:t>
            </a:r>
            <a:br>
              <a:rPr lang="en-US" sz="2100" dirty="0" smtClean="0"/>
            </a:br>
            <a:endParaRPr lang="en-US" sz="21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427697" y="3344257"/>
            <a:ext cx="3299066" cy="294706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How to integrate</a:t>
            </a:r>
          </a:p>
          <a:p>
            <a:endParaRPr lang="en-US" sz="2100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/>
              <a:t>Events </a:t>
            </a:r>
            <a:r>
              <a:rPr lang="en-US" sz="2100" dirty="0"/>
              <a:t>M</a:t>
            </a:r>
            <a:r>
              <a:rPr lang="en-US" sz="2100" dirty="0" smtClean="0"/>
              <a:t>ethod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/>
              <a:t>Contact Events Method</a:t>
            </a:r>
            <a:endParaRPr lang="en-US" sz="2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8327743" y="3344257"/>
            <a:ext cx="3409332" cy="2947060"/>
          </a:xfrm>
        </p:spPr>
        <p:txBody>
          <a:bodyPr>
            <a:normAutofit/>
          </a:bodyPr>
          <a:lstStyle/>
          <a:p>
            <a:r>
              <a:rPr lang="en-US" sz="2100" dirty="0" smtClean="0"/>
              <a:t>Tips &amp; Best Practices</a:t>
            </a:r>
          </a:p>
          <a:p>
            <a:endParaRPr lang="en-US" sz="2100" dirty="0"/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/>
              <a:t>Contact Model Optimization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100" dirty="0" smtClean="0"/>
              <a:t>Real World </a:t>
            </a:r>
            <a:r>
              <a:rPr lang="en-US" sz="2100" dirty="0"/>
              <a:t>E</a:t>
            </a:r>
            <a:r>
              <a:rPr lang="en-US" sz="2100" dirty="0" smtClean="0"/>
              <a:t>xample</a:t>
            </a:r>
          </a:p>
          <a:p>
            <a:pPr marL="342900" indent="-342900" algn="l">
              <a:buFont typeface="Arial" charset="0"/>
              <a:buChar char="•"/>
            </a:pPr>
            <a:endParaRPr lang="en-US" sz="2100" dirty="0"/>
          </a:p>
          <a:p>
            <a:endParaRPr lang="en-US" sz="2100" dirty="0"/>
          </a:p>
        </p:txBody>
      </p:sp>
      <p:sp>
        <p:nvSpPr>
          <p:cNvPr id="6" name="Oval 5"/>
          <p:cNvSpPr/>
          <p:nvPr/>
        </p:nvSpPr>
        <p:spPr>
          <a:xfrm>
            <a:off x="2014188" y="2420330"/>
            <a:ext cx="688443" cy="688623"/>
          </a:xfrm>
          <a:prstGeom prst="ellipse">
            <a:avLst/>
          </a:prstGeom>
          <a:solidFill>
            <a:srgbClr val="269B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5755834" y="2420330"/>
            <a:ext cx="688443" cy="688623"/>
          </a:xfrm>
          <a:prstGeom prst="ellipse">
            <a:avLst/>
          </a:prstGeom>
          <a:solidFill>
            <a:srgbClr val="269B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9503475" y="2420330"/>
            <a:ext cx="688443" cy="688623"/>
          </a:xfrm>
          <a:prstGeom prst="ellipse">
            <a:avLst/>
          </a:prstGeom>
          <a:solidFill>
            <a:srgbClr val="269B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53771" y="2764640"/>
            <a:ext cx="2950921" cy="0"/>
          </a:xfrm>
          <a:prstGeom prst="line">
            <a:avLst/>
          </a:prstGeom>
          <a:ln w="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95417" y="2758673"/>
            <a:ext cx="2950921" cy="0"/>
          </a:xfrm>
          <a:prstGeom prst="line">
            <a:avLst/>
          </a:prstGeom>
          <a:ln w="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to Integrate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Integrating Third Party Events with Journey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Journey Builder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901" y="1790700"/>
            <a:ext cx="6637022" cy="4222750"/>
          </a:xfrm>
        </p:spPr>
      </p:pic>
      <p:pic>
        <p:nvPicPr>
          <p:cNvPr id="9" name="lemmings-soundtrack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571500" y="56070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22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Options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571500" y="1765300"/>
            <a:ext cx="11045825" cy="43148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Journey Builder has a highly extensible architecture</a:t>
            </a:r>
            <a:endParaRPr lang="en-US" dirty="0"/>
          </a:p>
          <a:p>
            <a:pPr>
              <a:buNone/>
            </a:pPr>
            <a:r>
              <a:rPr lang="en-US" dirty="0" smtClean="0"/>
              <a:t>Interactions </a:t>
            </a:r>
            <a:r>
              <a:rPr lang="en-US" dirty="0"/>
              <a:t>expressed as </a:t>
            </a:r>
            <a:r>
              <a:rPr lang="en-US" dirty="0" smtClean="0"/>
              <a:t>JSON, API enables Interaction editing and execution</a:t>
            </a:r>
          </a:p>
          <a:p>
            <a:pPr>
              <a:buNone/>
            </a:pPr>
            <a:r>
              <a:rPr lang="en-US" dirty="0"/>
              <a:t>Custom </a:t>
            </a:r>
            <a:r>
              <a:rPr lang="en-US" dirty="0" smtClean="0"/>
              <a:t>Activities and Events</a:t>
            </a:r>
            <a:endParaRPr lang="en-US" dirty="0"/>
          </a:p>
          <a:p>
            <a:pPr>
              <a:buNone/>
            </a:pPr>
            <a:r>
              <a:rPr lang="en-US" dirty="0" smtClean="0"/>
              <a:t>Firing Event Options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Scheduled</a:t>
            </a:r>
            <a:r>
              <a:rPr lang="en-US" dirty="0"/>
              <a:t> (via an Automation or </a:t>
            </a:r>
            <a:r>
              <a:rPr lang="en-US" dirty="0" smtClean="0"/>
              <a:t>within the </a:t>
            </a:r>
            <a:r>
              <a:rPr lang="en-US" dirty="0"/>
              <a:t>Event</a:t>
            </a:r>
            <a:r>
              <a:rPr lang="en-US" smtClean="0"/>
              <a:t>): time-based frequency, batch </a:t>
            </a:r>
            <a:r>
              <a:rPr lang="en-US" dirty="0" smtClean="0"/>
              <a:t>process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API triggered</a:t>
            </a:r>
            <a:r>
              <a:rPr lang="en-US" dirty="0" smtClean="0"/>
              <a:t>: real-time, when the Event occurs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r>
              <a:rPr lang="en-US" dirty="0" smtClean="0"/>
              <a:t>What to Integrate with Journey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7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 Builder 101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571500" y="1765300"/>
            <a:ext cx="11045825" cy="43148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Event Driven Interactions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adding items to a </a:t>
            </a:r>
            <a:r>
              <a:rPr lang="en-US" dirty="0" smtClean="0"/>
              <a:t>wish list </a:t>
            </a:r>
            <a:r>
              <a:rPr lang="en-US" dirty="0"/>
              <a:t>on an e-commerce </a:t>
            </a:r>
            <a:r>
              <a:rPr lang="en-US" dirty="0" smtClean="0"/>
              <a:t>website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abandoning </a:t>
            </a:r>
            <a:r>
              <a:rPr lang="en-US" dirty="0"/>
              <a:t>a cart on an e-commerce </a:t>
            </a:r>
            <a:r>
              <a:rPr lang="en-US" dirty="0" smtClean="0"/>
              <a:t>website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purchasing </a:t>
            </a:r>
            <a:r>
              <a:rPr lang="en-US" dirty="0"/>
              <a:t>items on an e-commerce website or at a point-of-sale (POS) </a:t>
            </a:r>
            <a:r>
              <a:rPr lang="en-US" dirty="0" smtClean="0"/>
              <a:t>system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mobile device coming into proximity with a Bluetooth </a:t>
            </a:r>
            <a:r>
              <a:rPr lang="en-US" dirty="0" smtClean="0"/>
              <a:t>beacon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completing an online registration form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IoT</a:t>
            </a:r>
            <a:r>
              <a:rPr lang="en-US" dirty="0" smtClean="0"/>
              <a:t> 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r>
              <a:rPr lang="en-US" dirty="0" smtClean="0"/>
              <a:t>What to Integrate with Journey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9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Integrate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Integrating Third Party Events with Journey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4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Method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571500" y="1765300"/>
            <a:ext cx="11045825" cy="431482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Used to serialize Contact data into the Event Source</a:t>
            </a:r>
            <a:br>
              <a:rPr lang="en-US" dirty="0" smtClean="0"/>
            </a:br>
            <a:r>
              <a:rPr lang="en-US" dirty="0" smtClean="0"/>
              <a:t>Data Extension</a:t>
            </a:r>
          </a:p>
          <a:p>
            <a:pPr>
              <a:buNone/>
            </a:pPr>
            <a:r>
              <a:rPr lang="en-US" dirty="0" smtClean="0"/>
              <a:t>Optionally creates a Contact Record</a:t>
            </a:r>
          </a:p>
          <a:p>
            <a:pPr>
              <a:buNone/>
            </a:pPr>
            <a:r>
              <a:rPr lang="en-US" dirty="0" smtClean="0"/>
              <a:t>Fires the Entry Event: Contacts enter the Interaction(s)</a:t>
            </a:r>
            <a:br>
              <a:rPr lang="en-US" dirty="0" smtClean="0"/>
            </a:br>
            <a:r>
              <a:rPr lang="en-US" dirty="0" smtClean="0"/>
              <a:t>related to the Event (</a:t>
            </a:r>
            <a:r>
              <a:rPr lang="en-US" i="1" dirty="0" smtClean="0"/>
              <a:t>if they meet the Event Contact</a:t>
            </a:r>
            <a:br>
              <a:rPr lang="en-US" i="1" dirty="0" smtClean="0"/>
            </a:br>
            <a:r>
              <a:rPr lang="en-US" i="1" dirty="0" smtClean="0"/>
              <a:t>Filter Criteria</a:t>
            </a:r>
            <a:r>
              <a:rPr lang="en-US" dirty="0" smtClean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71500" y="1079500"/>
            <a:ext cx="11045825" cy="328613"/>
          </a:xfrm>
        </p:spPr>
        <p:txBody>
          <a:bodyPr/>
          <a:lstStyle/>
          <a:p>
            <a:r>
              <a:rPr lang="en-US" dirty="0" smtClean="0"/>
              <a:t>How to Integrate with Journey Builder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47919" y="102548"/>
            <a:ext cx="5140905" cy="6769100"/>
            <a:chOff x="7047919" y="102548"/>
            <a:chExt cx="5140905" cy="6769100"/>
          </a:xfrm>
        </p:grpSpPr>
        <p:sp>
          <p:nvSpPr>
            <p:cNvPr id="6" name="Rectangle 5"/>
            <p:cNvSpPr/>
            <p:nvPr/>
          </p:nvSpPr>
          <p:spPr>
            <a:xfrm>
              <a:off x="7047919" y="102548"/>
              <a:ext cx="5140905" cy="6769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9243" y="6075244"/>
              <a:ext cx="714672" cy="5005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43870" y="1079019"/>
              <a:ext cx="4844954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HOST: https://</a:t>
              </a:r>
              <a:r>
                <a:rPr lang="en-US" sz="1400" dirty="0" err="1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www.exacttargetapis.com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POST 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/interaction/v1/events</a:t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Content-Type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application/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json</a:t>
              </a: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Authorization</a:t>
              </a:r>
              <a:r>
                <a:rPr lang="en-US" sz="1400" dirty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: Bearer </a:t>
              </a:r>
              <a:r>
                <a:rPr lang="en-US" sz="1400" dirty="0" err="1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>insertAccessToken</a:t>
              </a: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2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     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contactKey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M1234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eventDefinitionKey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":"CONTACT-EVENT-x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is-I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EstablishContactKey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true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"</a:t>
              </a:r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data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":{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"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memberId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M1234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",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"</a:t>
              </a:r>
              <a:r>
                <a:rPr lang="en-US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firstName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Frank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,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en-US" sz="1400" b="1" dirty="0" err="1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lastName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":"Smith”,</a:t>
              </a:r>
              <a:b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  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email</a:t>
              </a:r>
              <a:r>
                <a:rPr lang="en-US" sz="1400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":"</a:t>
              </a:r>
              <a:r>
                <a:rPr lang="en-US" sz="1400" dirty="0" err="1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frank@acme.com</a:t>
              </a: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"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}</a:t>
              </a:r>
              <a:b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</a:t>
              </a:r>
              <a:endParaRPr lang="en-US" sz="14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pPr>
                <a:spcBef>
                  <a:spcPts val="300"/>
                </a:spcBef>
                <a:spcAft>
                  <a:spcPts val="600"/>
                </a:spcAft>
              </a:pPr>
              <a:endParaRPr lang="en-US" sz="1400" dirty="0" smtClean="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4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32643</TotalTime>
  <Words>334</Words>
  <Application>Microsoft Macintosh PowerPoint</Application>
  <PresentationFormat>Custom</PresentationFormat>
  <Paragraphs>90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Courier New</vt:lpstr>
      <vt:lpstr>ＭＳ Ｐゴシック</vt:lpstr>
      <vt:lpstr>Salesforce Sans</vt:lpstr>
      <vt:lpstr>Wingdings</vt:lpstr>
      <vt:lpstr>Arial</vt:lpstr>
      <vt:lpstr>Salesforce 2015 16x9</vt:lpstr>
      <vt:lpstr>Creating Custom Journeys with Journey Builder: Integrating Third Party Events</vt:lpstr>
      <vt:lpstr>About Me</vt:lpstr>
      <vt:lpstr>Session Goals</vt:lpstr>
      <vt:lpstr>What to Integrate</vt:lpstr>
      <vt:lpstr>Journey Builder 101</vt:lpstr>
      <vt:lpstr>Integration Options</vt:lpstr>
      <vt:lpstr>Journey Builder 101</vt:lpstr>
      <vt:lpstr>How to Integrate</vt:lpstr>
      <vt:lpstr>Events Method</vt:lpstr>
      <vt:lpstr>Contact Events Method</vt:lpstr>
      <vt:lpstr>Best Practices</vt:lpstr>
      <vt:lpstr>Real World Example</vt:lpstr>
      <vt:lpstr>Summary</vt:lpstr>
    </vt:vector>
  </TitlesOfParts>
  <Manager>Aaron Rabideau</Manager>
  <Company>Salesforce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Eliot Harper</cp:lastModifiedBy>
  <cp:revision>2070</cp:revision>
  <cp:lastPrinted>2014-09-29T18:29:00Z</cp:lastPrinted>
  <dcterms:created xsi:type="dcterms:W3CDTF">2014-09-29T18:28:17Z</dcterms:created>
  <dcterms:modified xsi:type="dcterms:W3CDTF">2016-05-10T14:51:45Z</dcterms:modified>
  <cp:category/>
</cp:coreProperties>
</file>